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07" r:id="rId3"/>
    <p:sldId id="327" r:id="rId4"/>
    <p:sldId id="258" r:id="rId5"/>
    <p:sldId id="259" r:id="rId6"/>
    <p:sldId id="324" r:id="rId7"/>
    <p:sldId id="260" r:id="rId8"/>
    <p:sldId id="308" r:id="rId9"/>
    <p:sldId id="262" r:id="rId10"/>
    <p:sldId id="263" r:id="rId11"/>
    <p:sldId id="310" r:id="rId12"/>
    <p:sldId id="311" r:id="rId13"/>
    <p:sldId id="312" r:id="rId14"/>
    <p:sldId id="313" r:id="rId15"/>
    <p:sldId id="314" r:id="rId16"/>
    <p:sldId id="325" r:id="rId17"/>
    <p:sldId id="326" r:id="rId18"/>
    <p:sldId id="30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0" autoAdjust="0"/>
    <p:restoredTop sz="95018" autoAdjust="0"/>
  </p:normalViewPr>
  <p:slideViewPr>
    <p:cSldViewPr>
      <p:cViewPr>
        <p:scale>
          <a:sx n="66" d="100"/>
          <a:sy n="66" d="100"/>
        </p:scale>
        <p:origin x="-11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552A7-BDF9-40BE-AD5D-ED27504AAE11}" type="datetimeFigureOut">
              <a:rPr lang="en-IN" smtClean="0"/>
              <a:t>02-08-2020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F66F7-06AF-4F42-8513-E17BD9A7D8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3288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F66F7-06AF-4F42-8513-E17BD9A7D806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960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1FD9F-F312-4066-9139-CA1763336C46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35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2469-7EDC-4315-B0B1-B24611B13EF1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9007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FB6E-C032-4D75-BC8D-71EA0030B801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810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396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F198-C528-4E41-82E7-F73B7CDFF5AE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046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1B1B-2268-46E1-9303-8139547E9D2C}" type="datetime1">
              <a:rPr lang="en-IN" smtClean="0"/>
              <a:t>02-08-2020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525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0EF34-A71B-46EF-8231-827D82D7150E}" type="datetime1">
              <a:rPr lang="en-IN" smtClean="0"/>
              <a:t>02-08-2020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314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67D-B926-429E-A4FC-A20F869DC1E2}" type="datetime1">
              <a:rPr lang="en-IN" smtClean="0"/>
              <a:t>02-08-2020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388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509-824C-41A2-851D-348221B39C2C}" type="datetime1">
              <a:rPr lang="en-IN" smtClean="0"/>
              <a:t>02-08-2020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125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C9A4-F2B5-4A8B-AD9A-1EE032E6C28A}" type="datetime1">
              <a:rPr lang="en-IN" smtClean="0"/>
              <a:t>02-08-2020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458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8B7C-29F9-4FE8-A122-397EE89F0B13}" type="datetime1">
              <a:rPr lang="en-IN" smtClean="0"/>
              <a:t>02-08-2020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211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AD7DC-ED2A-4437-9CFC-0F106676C4C1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36E6C-D57F-4479-9919-243EB56190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495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books.google.com/books?id=eg4Tev903YwC&amp;printsec=frontcover#v=onepage&amp;q&amp;f=false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7759/cureus.337" TargetMode="External"/><Relationship Id="rId2" Type="http://schemas.openxmlformats.org/officeDocument/2006/relationships/hyperlink" Target="https://doi.org/10.1371/journal.pone.014605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995936" y="908720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ADJUSTMENT AND DEFENCE MECHANISMS IN PSYCHOLOGY</a:t>
            </a:r>
            <a:endParaRPr lang="en-IN" sz="4800" b="1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N" sz="1400" b="1" dirty="0">
                <a:solidFill>
                  <a:srgbClr val="002060"/>
                </a:solidFill>
              </a:rPr>
              <a:t>29-07-2020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600" b="1" dirty="0">
                <a:solidFill>
                  <a:srgbClr val="002060"/>
                </a:solidFill>
              </a:rPr>
              <a:t>University of Kerala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6012160" y="6356350"/>
            <a:ext cx="2674640" cy="365125"/>
          </a:xfrm>
        </p:spPr>
        <p:txBody>
          <a:bodyPr/>
          <a:lstStyle/>
          <a:p>
            <a:r>
              <a:rPr lang="en-IN" sz="1800" b="1" dirty="0">
                <a:solidFill>
                  <a:srgbClr val="FF0000"/>
                </a:solidFill>
              </a:rPr>
              <a:t>Sameer </a:t>
            </a:r>
            <a:r>
              <a:rPr lang="en-IN" sz="1800" b="1" dirty="0" err="1">
                <a:solidFill>
                  <a:srgbClr val="FF0000"/>
                </a:solidFill>
              </a:rPr>
              <a:t>Babu</a:t>
            </a:r>
            <a:r>
              <a:rPr lang="en-IN" sz="1800" b="1" dirty="0">
                <a:solidFill>
                  <a:srgbClr val="FF0000"/>
                </a:solidFill>
              </a:rPr>
              <a:t> M, </a:t>
            </a:r>
            <a:r>
              <a:rPr lang="en-IN" sz="1800" b="1" dirty="0" err="1">
                <a:solidFill>
                  <a:srgbClr val="FF0000"/>
                </a:solidFill>
              </a:rPr>
              <a:t>Ph</a:t>
            </a:r>
            <a:r>
              <a:rPr lang="en-IN" sz="1800" b="1" dirty="0">
                <a:solidFill>
                  <a:srgbClr val="FF0000"/>
                </a:solidFill>
              </a:rPr>
              <a:t> D      </a:t>
            </a:r>
            <a:fld id="{17F36E6C-D57F-4479-9919-243EB5619076}" type="slidenum">
              <a:rPr lang="en-IN" sz="1800" b="1" smtClean="0">
                <a:solidFill>
                  <a:schemeClr val="tx1"/>
                </a:solidFill>
              </a:rPr>
              <a:t>1</a:t>
            </a:fld>
            <a:endParaRPr lang="en-IN" sz="1800" b="1" dirty="0">
              <a:solidFill>
                <a:schemeClr val="tx1"/>
              </a:solidFill>
            </a:endParaRPr>
          </a:p>
        </p:txBody>
      </p:sp>
      <p:pic>
        <p:nvPicPr>
          <p:cNvPr id="11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789040"/>
            <a:ext cx="3069631" cy="1718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ask, Businessman, Kaufmann, Seco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7" y="404664"/>
            <a:ext cx="3803693" cy="2535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mposing, Woman, Fantasy, Face, Beaut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496" y="2924944"/>
            <a:ext cx="57150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630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10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17473" y="1528331"/>
            <a:ext cx="4752528" cy="470898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Rationalization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 is 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 that involves explaining an unacceptable behavior or feeling in a rational or logical manner, avoiding the true reasons for the behavior. 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Eg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: I did poorly on the exam but the questions were so tricky (Corey,2009; Cherry,2020;).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learnt all well but the audience made me panic.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64088" y="652046"/>
            <a:ext cx="32287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Rationalization</a:t>
            </a:r>
            <a:endParaRPr lang="en-IN" sz="280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23" y="297249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Fashion, Fashionable, Hairdo, Man, Mode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645808"/>
            <a:ext cx="3995266" cy="2663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Woman, African, Looking Up, Head, Pers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484784"/>
            <a:ext cx="3995266" cy="2112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680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11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67895" y="601524"/>
            <a:ext cx="31113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Projection</a:t>
            </a:r>
            <a:endParaRPr lang="en-IN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1920" y="2147843"/>
            <a:ext cx="503120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Placing 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one’s own unacceptable impulses on others </a:t>
            </a: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Eg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in 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the case of blaming the question for low marks in the examination (Cherry,2020;Corey,2009).</a:t>
            </a:r>
            <a:endParaRPr lang="en-IN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638" y="836712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Girl, Model, Portrait, View, Lips, Ey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64" y="500714"/>
            <a:ext cx="3744356" cy="249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People, Portrait, Man, Male, Black, Smiling, Hap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46" y="3068960"/>
            <a:ext cx="3751974" cy="3070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611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12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07704" y="476672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67895" y="404664"/>
            <a:ext cx="35063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Reaction </a:t>
            </a:r>
            <a:r>
              <a:rPr lang="en-U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formation</a:t>
            </a:r>
            <a:endParaRPr lang="en-IN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43077" y="1785005"/>
            <a:ext cx="50312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Reaction 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formation reduces anxiety by taking up the opposite feeling, impulse, or behavior. </a:t>
            </a: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/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/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 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example of reaction formation would be treating someone you strongly dislike in an excessively friendly manner in order to hide your true feelings.</a:t>
            </a: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 (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Corey,2009; Cherry,2020).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036" y="533693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Suit, Business Man, Business, Man, M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926926"/>
            <a:ext cx="3753110" cy="2502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Woman, Laughter, Bouquet Of Flowe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519214"/>
            <a:ext cx="3753110" cy="2502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923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13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2051720" y="260648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67895" y="601524"/>
            <a:ext cx="35063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Denial</a:t>
            </a:r>
            <a:endParaRPr lang="en-IN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1" y="2060848"/>
            <a:ext cx="862276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fontAlgn="base"/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Denial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 is probably one of the best-known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mechanisms, used often to describe situations in which people seem unable to face reality or admit an obvious truth. 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7313" fontAlgn="base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7313" fontAlgn="base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Denial functions to protect the ego from things with which the individual cannot cope. </a:t>
            </a: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7313" fontAlgn="base"/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7313" fontAlgn="base"/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Eg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: An alcoholic fails to acknowledge that he is addicted to a drug.</a:t>
            </a: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Cherry,2020;MacDonald.et.al,2016;Malle.et.al,2014)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16632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Girl, Black, Afroamerican, Mod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7"/>
            <a:ext cx="244827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Girl, Black, Afroamerican, Mod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915816" y="332656"/>
            <a:ext cx="2304256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314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14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67895" y="601524"/>
            <a:ext cx="35063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Regression</a:t>
            </a:r>
            <a:endParaRPr lang="en-IN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54841" y="1412812"/>
            <a:ext cx="52816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Returning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to a previous level of development. 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Regression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functions as form of retreat, enabling a person to psychologically go back in time to a period when the person felt safer. 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When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we are troubled or frightened, our behaviors often become more childish or primitive. 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Eg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child may begin to suck their thumb again or wet the bed when they need to spend some time in the hospital (McLeod, 2019; Corey, 2009).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840" y="433174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Girl, Model, Pink, Fashion, Portra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764704"/>
            <a:ext cx="3635896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ap, Boy, Smile, Tomboy, Emotions, Chil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8" y="3941722"/>
            <a:ext cx="3652232" cy="2439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121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15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619672" y="260648"/>
            <a:ext cx="6624736" cy="129614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79513" y="2276872"/>
            <a:ext cx="885698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en-IN" dirty="0"/>
          </a:p>
          <a:p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Acting 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Out: 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In this type of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the individual copes with stress by engaging in actions rather than acknowledging and bearing certain feelings.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Avoidance: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 Refusing to deal with or encounter unpleasant objects or situations.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Compensation: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A deficit in a particular area is compensated using the skill in a different area as in the case of student who is poor in studies performs well in sport.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Humor: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 Pointing out the funny or ironic aspects of a situation.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Fantasy: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It is the conjuring of an imagined scenario to replace a real one. It is done in all day dreaming.</a:t>
            </a:r>
            <a:endParaRPr lang="en-IN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219" y="1685821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934026" y="22444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Other </a:t>
            </a:r>
            <a:r>
              <a:rPr lang="en-US" sz="2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efence</a:t>
            </a: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echanisms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Corey,2009</a:t>
            </a: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Cherry,2020)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endParaRPr lang="en-IN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170" name="Picture 2" descr="Artificial Intelligence, Brain, Thi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8615"/>
            <a:ext cx="3312368" cy="220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669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16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67895" y="601524"/>
            <a:ext cx="37761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References</a:t>
            </a:r>
            <a:endParaRPr lang="en-IN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412812"/>
            <a:ext cx="8712967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REFERENCES:</a:t>
            </a:r>
            <a:endParaRPr lang="en-IN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fontAlgn="base">
              <a:buAutoNum type="arabicPeriod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Anderson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, M. C., &amp; Huddleston, E. (2011). Towards a Cognitive and Neurobiological Model of Motivated Forgetting. Nebraska Symposium on Motivation, 53–120. doi:10.1007/978-1-4614-1195-6_3 </a:t>
            </a:r>
            <a:endParaRPr lang="en-IN" sz="19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fontAlgn="base">
              <a:buAutoNum type="arabicPeriod"/>
            </a:pPr>
            <a:r>
              <a:rPr lang="en-US" sz="1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Burgo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, J. why Do I Do That? Psychological </a:t>
            </a:r>
            <a:r>
              <a:rPr lang="en-US" sz="1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Mechanisms and the Hidden Ways They Shape Our Lives. Chapel Hill, NC: New Rise Press; </a:t>
            </a: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2012.</a:t>
            </a:r>
          </a:p>
          <a:p>
            <a:pPr marL="457200" indent="-457200" fontAlgn="base">
              <a:buAutoNum type="arabicPeriod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Cherry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, K. (2019). Retrieved from </a:t>
            </a:r>
            <a:r>
              <a:rPr lang="en-US" sz="1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mechanism, very well </a:t>
            </a: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mind.com</a:t>
            </a:r>
          </a:p>
          <a:p>
            <a:pPr marL="457200" indent="-457200" fontAlgn="base">
              <a:buAutoNum type="arabicPeriod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Cherry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, K. (2020)a. Retrieved from 20 Common </a:t>
            </a:r>
            <a:r>
              <a:rPr lang="en-US" sz="1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Mechanisms Used for Anxiety, very well </a:t>
            </a: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mind.com</a:t>
            </a:r>
          </a:p>
          <a:p>
            <a:pPr marL="457200" indent="-457200" fontAlgn="base">
              <a:buAutoNum type="arabicPeriod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Corey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, G. (2009). 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Theory and Practice of Counseling and Psychotherapy (8th ed.)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sz="1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fontAlgn="base">
              <a:buAutoNum type="arabicPeriod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Belmont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, CA: Thomson Brooks/Cole. Kumar, S. S., Krishnan, V. T., Joseph, T., &amp; </a:t>
            </a:r>
            <a:r>
              <a:rPr lang="en-US" sz="1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Binoy</a:t>
            </a:r>
            <a:r>
              <a:rPr lang="en-US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, N.J. (2011). Introduction to psychology. Bina Publishers Private Limited. Malappuram.</a:t>
            </a:r>
            <a:endParaRPr lang="en-IN" sz="19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338" y="605737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371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17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67895" y="601524"/>
            <a:ext cx="37761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References…</a:t>
            </a:r>
            <a:endParaRPr lang="en-IN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1" y="1412812"/>
            <a:ext cx="86227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+mj-lt"/>
              <a:buAutoNum type="arabicPeriod"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Macdonald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K., Thomas ML., &amp;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Sciolla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A. F. (2016). 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Minimization of Childhood Maltreatment Is Common and Consequential: Results from a Large, Multinational Sample Using the Childhood Trauma Questionnaire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PLoS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ONE.;11(1):e0146058.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doi:10.1371/journal.pone.0146058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Malle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B. F., Guglielmo, S., &amp; Monroe, A. E. (2014). 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A Theory of Blame. Psychological Inquiry, 25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(2)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, 147–186.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 doi:10.1080/1047840x.2014.877340 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Mc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Leod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. (2019).Retrieved from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Mechanisms,Simple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psychology.com.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Waqas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A, Rehman A, Malik A, Muhammad U, Khan S, Mahmood N. (2015). 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Association of Ego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Defence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Mechanisms with Academic Performance, Anxiety and Depression in Medical Students: A Mixed Methods Study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. Cureus,7(9):e337. doi:10.7759/cureus.337</a:t>
            </a:r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/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/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338" y="605737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304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18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475656" y="2279774"/>
            <a:ext cx="658780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HAVE A NICE TIME</a:t>
            </a:r>
          </a:p>
        </p:txBody>
      </p:sp>
      <p:pic>
        <p:nvPicPr>
          <p:cNvPr id="1026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61048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483768" y="332656"/>
            <a:ext cx="4320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3200" b="1" dirty="0">
              <a:solidFill>
                <a:srgbClr val="00B0F0"/>
              </a:solidFill>
              <a:latin typeface="Monotype Corsiva" pitchFamily="66" charset="0"/>
            </a:endParaRPr>
          </a:p>
          <a:p>
            <a:r>
              <a:rPr lang="en-IN" sz="3200" b="1" dirty="0">
                <a:solidFill>
                  <a:srgbClr val="002060"/>
                </a:solidFill>
                <a:latin typeface="Monotype Corsiva" pitchFamily="66" charset="0"/>
              </a:rPr>
              <a:t>Thank you for your time!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41068" y="3989040"/>
            <a:ext cx="39112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Sameer </a:t>
            </a:r>
            <a:r>
              <a:rPr lang="en-IN" b="1" dirty="0" err="1"/>
              <a:t>Babu</a:t>
            </a:r>
            <a:r>
              <a:rPr lang="en-IN" b="1" dirty="0"/>
              <a:t>, </a:t>
            </a:r>
            <a:r>
              <a:rPr lang="en-IN" b="1" dirty="0" err="1"/>
              <a:t>Ph</a:t>
            </a:r>
            <a:r>
              <a:rPr lang="en-IN" b="1" dirty="0"/>
              <a:t> D</a:t>
            </a:r>
          </a:p>
          <a:p>
            <a:r>
              <a:rPr lang="en-IN" dirty="0"/>
              <a:t>Assistant Professor of Education</a:t>
            </a:r>
          </a:p>
          <a:p>
            <a:r>
              <a:rPr lang="en-IN" dirty="0"/>
              <a:t>University of Kerala</a:t>
            </a:r>
          </a:p>
          <a:p>
            <a:r>
              <a:rPr lang="en-IN" b="1" dirty="0"/>
              <a:t>sameer@keralauniversity.ac.in</a:t>
            </a:r>
          </a:p>
        </p:txBody>
      </p:sp>
      <p:pic>
        <p:nvPicPr>
          <p:cNvPr id="6146" name="Picture 2" descr="Babe, Smile, Newborn, Small Child, Bo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689715"/>
            <a:ext cx="2426618" cy="1617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533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2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971600" y="260648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355976" y="345430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200" b="1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IN" sz="32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Outcomes</a:t>
            </a:r>
            <a:endParaRPr lang="en-IN" sz="320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79345" y="1628800"/>
            <a:ext cx="444624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The learner will be able to </a:t>
            </a:r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en-US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Explain 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the meaning of adjustment mechanism</a:t>
            </a:r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en-US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List 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out various adjustment/ defense mechanisms</a:t>
            </a:r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en-US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Differentiate 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between sublimation and rationalization</a:t>
            </a:r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en-US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Illustrate 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the displacement with practical example</a:t>
            </a:r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97" y="5196127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Girl Looking Away, Girl, Portra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44" y="476672"/>
            <a:ext cx="4046556" cy="2697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eople, Girl, Woman, Face, Portrai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952" y="3284984"/>
            <a:ext cx="22860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680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3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971600" y="260648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355976" y="345430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200" b="1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IN" sz="32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Outcomes</a:t>
            </a:r>
            <a:endParaRPr lang="en-IN" sz="320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79344" y="1628800"/>
            <a:ext cx="461313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The learner will be able to </a:t>
            </a:r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en-US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buFontTx/>
              <a:buChar char="-"/>
            </a:pPr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Discuss 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the significance of adjustment mechanisms in maintaining a balanced </a:t>
            </a:r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personality</a:t>
            </a:r>
          </a:p>
          <a:p>
            <a:pPr lvl="0"/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buFontTx/>
              <a:buChar char="-"/>
            </a:pPr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Lists 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out the characteristics of various mechanisms of adjustment, </a:t>
            </a:r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</a:t>
            </a:r>
          </a:p>
          <a:p>
            <a:pPr marL="342900" lvl="0" indent="-342900">
              <a:buFontTx/>
              <a:buChar char="-"/>
            </a:pPr>
            <a:endParaRPr lang="en-US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buFontTx/>
              <a:buChar char="-"/>
            </a:pPr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Develops 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 table based on unique characteristics of various defense mechanisms. </a:t>
            </a:r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97" y="5196127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Girl Looking Away, Girl, Portra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44" y="476672"/>
            <a:ext cx="4046556" cy="2697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eople, Girl, Woman, Face, Portrai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952" y="3284984"/>
            <a:ext cx="22860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1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4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716016" y="1484784"/>
            <a:ext cx="4310207" cy="47089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Adjustment </a:t>
            </a:r>
            <a:r>
              <a:rPr lang="en-US" sz="2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one of the behavioral processes by which </a:t>
            </a:r>
            <a:r>
              <a:rPr lang="en-US" sz="20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humans and </a:t>
            </a:r>
            <a:r>
              <a:rPr lang="en-US" sz="2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other </a:t>
            </a:r>
            <a:r>
              <a:rPr lang="en-US" sz="20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animals maintain </a:t>
            </a:r>
            <a:r>
              <a:rPr lang="en-US" sz="2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 equilibrium among their various needs. </a:t>
            </a:r>
            <a:endParaRPr lang="en-US" sz="2000" b="1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i.e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., between their needs and the obstacles of their environments. 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en-US" sz="20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sequence of adjustment begins when a need is felt and ends when it is satisfied. </a:t>
            </a:r>
            <a:endParaRPr lang="en-IN" sz="28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58481" y="550421"/>
            <a:ext cx="38940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2400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23771" y="636657"/>
            <a:ext cx="346134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600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INTRODUCTION</a:t>
            </a:r>
            <a:endParaRPr lang="en-IN" sz="2600" b="1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5288" y="1226604"/>
            <a:ext cx="4304704" cy="53553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djustment 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 can be defined as any habitual method of overcoming issues or blocks, and there by reaching goals, satisfying motives, minimizing or removing frustrations and as a whole maintaining a state of balance called equilibrium. </a:t>
            </a:r>
            <a:endParaRPr lang="en-IN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n-IN" sz="28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521" y="5885988"/>
            <a:ext cx="1735733" cy="972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68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5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>
              <a:gd name="adj1" fmla="val 352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499993" y="293747"/>
            <a:ext cx="43742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Significance of </a:t>
            </a:r>
            <a:r>
              <a:rPr lang="en-US" sz="2400" b="1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2400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Mechanisms</a:t>
            </a:r>
            <a:endParaRPr lang="en-IN" sz="24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43077" y="1412812"/>
            <a:ext cx="503120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Sigmund </a:t>
            </a: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Freud in his psychoanalytic theory </a:t>
            </a: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mentions </a:t>
            </a:r>
            <a:r>
              <a:rPr lang="en-US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 </a:t>
            </a: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 </a:t>
            </a: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 method developed by the ego state to protect against anxiety. </a:t>
            </a:r>
          </a:p>
          <a:p>
            <a:endParaRPr lang="en-US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Ego is based on reality. 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1" name="Picture 3" descr="C:\Users\USER\Downloads\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61" y="3516898"/>
            <a:ext cx="3094484" cy="2610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5747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Girl, Makeup, Beautiful, Eyes, Hai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16133"/>
            <a:ext cx="3528392" cy="23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680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6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64088" y="605879"/>
            <a:ext cx="32403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Characteristics</a:t>
            </a:r>
            <a:endParaRPr lang="en-IN" sz="28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03849" y="1412812"/>
            <a:ext cx="5670436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1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en-US" sz="1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Mechanisms are unconscious activities</a:t>
            </a:r>
            <a:endParaRPr lang="en-IN" sz="1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They are not directly known to the person</a:t>
            </a:r>
            <a:endParaRPr lang="en-IN" sz="1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They are considered to be normal, and only if exaggerated beyond limit they give rise to abnormality</a:t>
            </a:r>
            <a:endParaRPr lang="en-IN" sz="1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Personality </a:t>
            </a:r>
            <a:r>
              <a:rPr lang="en-US" sz="1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defences</a:t>
            </a: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(coping techniques, defense mechanisms) are important things in that they strongly influence the ease with which people are able to form and maintain healthy relationships</a:t>
            </a:r>
            <a:endParaRPr lang="en-IN" sz="1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en-US" sz="1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mechanisms are thought to safeguard the mind against feelings and thoughts that are too difficult for the conscious mind to deal with</a:t>
            </a:r>
            <a:endParaRPr lang="en-IN" sz="1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IN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451" y="404664"/>
            <a:ext cx="167161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Laptop, Woman, Education, Study, You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73" y="476672"/>
            <a:ext cx="2904257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Juggler, Trick, Magician, Magic, Jug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89040"/>
            <a:ext cx="2881018" cy="253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3594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7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C:\Users\USER\Desktop\New folder (3)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643" y="1665272"/>
            <a:ext cx="4116503" cy="291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364088" y="620688"/>
            <a:ext cx="29938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Repression</a:t>
            </a:r>
            <a:endParaRPr lang="en-IN" sz="320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9512" y="404664"/>
            <a:ext cx="475111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Repression is a type of psychological 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mechanism that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involves keeping certain thoughts, feelings, or urges out of conscious awareness. 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goal of this form of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is to keep unacceptable desires or thoughts out of the conscious mind in order to prevent or minimize feelings of anxiety. 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This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process involves pushing painful or disturbing thoughts into the unconscious in order to remain unaware of them. 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9637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4BE797D-BE52-4DCB-A780-C3D73B36F855}"/>
              </a:ext>
            </a:extLst>
          </p:cNvPr>
          <p:cNvSpPr/>
          <p:nvPr/>
        </p:nvSpPr>
        <p:spPr>
          <a:xfrm>
            <a:off x="4211960" y="5013176"/>
            <a:ext cx="4788024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b="1" dirty="0" err="1">
                <a:solidFill>
                  <a:srgbClr val="C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 child who has been abused in her childhood cannot recall the events (Cherry,2009; Anderson and Huddleston,2011; Corey,2009).</a:t>
            </a:r>
            <a:endParaRPr lang="en-IN" sz="1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80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8</a:t>
            </a:fld>
            <a:endParaRPr lang="en-IN"/>
          </a:p>
        </p:txBody>
      </p:sp>
      <p:cxnSp>
        <p:nvCxnSpPr>
          <p:cNvPr id="7" name="Elbow Connector 6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292081" y="735087"/>
            <a:ext cx="2664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Displacement</a:t>
            </a:r>
            <a:endParaRPr lang="en-IN" sz="2400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7504" y="548680"/>
            <a:ext cx="482312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Displacement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is a psychological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 in which a person redirects a negative 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emotions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 from its original source to a less threatening recipient that is less likely to come with repercussions. 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Displacement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, like many other psychological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mechanisms, often occurs subconsciously—the person is not aware they are doing it. 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Unwanted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impulses are shifted from the original source of our anxiety to something that poses less of a threat. </a:t>
            </a:r>
            <a:endParaRPr lang="en-IN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simple words, transferring thoughts and feelings towards one person or object onto another person or object. </a:t>
            </a:r>
            <a:endParaRPr lang="en-IN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299" y="44624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92081" y="4509120"/>
            <a:ext cx="36839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Eg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: A person who is angry with his boss comes at home and shouts at his partner (Corey, 2009; Cherry, 2020).</a:t>
            </a:r>
            <a:endParaRPr lang="en-IN" sz="2200" b="1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338" name="Picture 2" descr="Angry Man, Point, Finger, India, Angry, Male, H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556792"/>
            <a:ext cx="3755978" cy="281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416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8D94-218E-4E03-A059-67392997C62C}" type="datetime1">
              <a:rPr lang="en-IN" smtClean="0"/>
              <a:t>02-08-2020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University of Kerala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6E6C-D57F-4479-9919-243EB5619076}" type="slidenum">
              <a:rPr lang="en-IN" smtClean="0"/>
              <a:t>9</a:t>
            </a:fld>
            <a:endParaRPr lang="en-IN"/>
          </a:p>
        </p:txBody>
      </p:sp>
      <p:cxnSp>
        <p:nvCxnSpPr>
          <p:cNvPr id="8" name="Elbow Connector 7"/>
          <p:cNvCxnSpPr/>
          <p:nvPr/>
        </p:nvCxnSpPr>
        <p:spPr>
          <a:xfrm>
            <a:off x="1979712" y="332656"/>
            <a:ext cx="6480720" cy="10081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64089" y="663079"/>
            <a:ext cx="3600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Sublimation</a:t>
            </a:r>
            <a:endParaRPr lang="en-IN" sz="2400" b="1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23928" y="1809397"/>
            <a:ext cx="468052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Sublimation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is a type of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defence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mechanism, an unconscious psychological defense that reduces the anxiety that might result from unacceptable urges or harmful stimuli. 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 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simple words, transforming unacceptable thoughts or needs into acceptable actions. 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Eg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: A person may turn to boxing to deal with aggression. Corey, 2009; Cherry, 2020; Kumar. et.al, 2011).</a:t>
            </a:r>
            <a:endParaRPr lang="en-IN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C:\Users\USER\Desktop\New folder\KU Embl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6198"/>
            <a:ext cx="1441205" cy="80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Box, Sport, Men, Training, Male, Peo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59" y="4149080"/>
            <a:ext cx="3733761" cy="221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Man, Male, Boy, Person, Young, Muscl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556792"/>
            <a:ext cx="3744415" cy="251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680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695</Words>
  <Application>Microsoft Office PowerPoint</Application>
  <PresentationFormat>On-screen Show (4:3)</PresentationFormat>
  <Paragraphs>180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pramod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54</cp:revision>
  <dcterms:created xsi:type="dcterms:W3CDTF">2019-02-07T06:19:42Z</dcterms:created>
  <dcterms:modified xsi:type="dcterms:W3CDTF">2020-08-01T21:58:55Z</dcterms:modified>
</cp:coreProperties>
</file>